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C3A"/>
    <a:srgbClr val="640000"/>
    <a:srgbClr val="FFC000"/>
    <a:srgbClr val="3E0000"/>
    <a:srgbClr val="B00E17"/>
    <a:srgbClr val="905A36"/>
    <a:srgbClr val="905B37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150" y="9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額縁 1"/>
          <p:cNvSpPr/>
          <p:nvPr/>
        </p:nvSpPr>
        <p:spPr>
          <a:xfrm>
            <a:off x="0" y="0"/>
            <a:ext cx="7775575" cy="161925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正方形/長方形 375"/>
          <p:cNvSpPr/>
          <p:nvPr/>
        </p:nvSpPr>
        <p:spPr>
          <a:xfrm>
            <a:off x="0" y="9670019"/>
            <a:ext cx="7775575" cy="12376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6670" y="1772703"/>
            <a:ext cx="29433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70C0"/>
                </a:solidFill>
                <a:latin typeface="ＭＳ Ｐゴシック"/>
              </a:rPr>
              <a:t>11</a:t>
            </a:r>
            <a:r>
              <a:rPr lang="ja-JP" altLang="en-US" sz="3200" b="1" dirty="0">
                <a:solidFill>
                  <a:srgbClr val="0070C0"/>
                </a:solidFill>
                <a:latin typeface="+mj-ea"/>
                <a:ea typeface="+mj-ea"/>
              </a:rPr>
              <a:t>月</a:t>
            </a:r>
            <a:r>
              <a:rPr lang="en-US" altLang="ja-JP" sz="6600" b="1" dirty="0">
                <a:solidFill>
                  <a:srgbClr val="0070C0"/>
                </a:solidFill>
                <a:latin typeface="+mj-ea"/>
                <a:ea typeface="+mj-ea"/>
              </a:rPr>
              <a:t>11</a:t>
            </a:r>
            <a:r>
              <a:rPr lang="ja-JP" altLang="en-US" sz="3200" b="1" dirty="0">
                <a:solidFill>
                  <a:srgbClr val="0070C0"/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753" y="301792"/>
            <a:ext cx="777557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外国語教育メディア学会（</a:t>
            </a:r>
            <a:r>
              <a:rPr lang="en-US" altLang="ja-JP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LET) </a:t>
            </a:r>
            <a:r>
              <a:rPr lang="ja-JP" altLang="en-US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関西支部</a:t>
            </a:r>
            <a:endParaRPr lang="en-US" altLang="ja-JP" sz="28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lang="zh-TW" altLang="en-US" sz="3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基礎理論研究部会主催</a:t>
            </a:r>
            <a:r>
              <a:rPr lang="ja-JP" altLang="en-US" sz="3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TW" sz="3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2017</a:t>
            </a:r>
            <a:r>
              <a:rPr lang="zh-TW" altLang="en-US" sz="3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年度公開講演</a:t>
            </a:r>
            <a:endParaRPr lang="ja-JP" altLang="en-US" sz="30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20129" y="1867399"/>
            <a:ext cx="5070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ja-JP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3</a:t>
            </a:r>
            <a:r>
              <a:rPr lang="ja-JP" altLang="en-US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:</a:t>
            </a:r>
            <a:r>
              <a:rPr lang="en-US" altLang="ja-JP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lang="en-US" altLang="ja-JP" sz="32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-</a:t>
            </a:r>
            <a:r>
              <a:rPr lang="ja-JP" altLang="en-US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ja-JP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6</a:t>
            </a:r>
            <a:r>
              <a:rPr lang="ja-JP" altLang="en-US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:</a:t>
            </a:r>
            <a:r>
              <a:rPr lang="en-US" altLang="ja-JP" sz="4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ea"/>
                <a:ea typeface="+mj-ea"/>
              </a:rPr>
              <a:t>30 </a:t>
            </a:r>
            <a:r>
              <a:rPr lang="ja-JP" altLang="en-US" sz="54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233494" y="3004174"/>
            <a:ext cx="7282971" cy="3796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5638" y="3014502"/>
            <a:ext cx="3160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招待講演  </a:t>
            </a:r>
            <a:r>
              <a:rPr lang="en-US" altLang="ja-JP" sz="1800" dirty="0">
                <a:solidFill>
                  <a:schemeClr val="bg1"/>
                </a:solidFill>
              </a:rPr>
              <a:t>Invited Lecture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131130" y="1640929"/>
            <a:ext cx="120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70C0"/>
                </a:solidFill>
                <a:latin typeface="+mj-ea"/>
                <a:ea typeface="+mj-ea"/>
              </a:rPr>
              <a:t>201７年</a:t>
            </a:r>
            <a:endParaRPr lang="ja-JP" altLang="en-US" sz="60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2720006" y="2054145"/>
            <a:ext cx="600123" cy="6337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2597887" y="2077605"/>
            <a:ext cx="82870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土</a:t>
            </a: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131130" y="9846898"/>
            <a:ext cx="753379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会場：関西学院大学 大阪梅田キャンパス 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1402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sz="1600" dirty="0">
                <a:solidFill>
                  <a:schemeClr val="bg1"/>
                </a:solidFill>
              </a:rPr>
              <a:t>〒</a:t>
            </a:r>
            <a:r>
              <a:rPr lang="en-US" altLang="ja-JP" sz="1600" dirty="0">
                <a:solidFill>
                  <a:schemeClr val="bg1"/>
                </a:solidFill>
              </a:rPr>
              <a:t>530-0013</a:t>
            </a:r>
            <a:r>
              <a:rPr lang="ja-JP" altLang="en-US" sz="1600" dirty="0">
                <a:solidFill>
                  <a:schemeClr val="bg1"/>
                </a:solidFill>
              </a:rPr>
              <a:t> 大阪市北区茶屋町</a:t>
            </a:r>
            <a:r>
              <a:rPr lang="en-US" altLang="ja-JP" sz="1600" dirty="0">
                <a:solidFill>
                  <a:schemeClr val="bg1"/>
                </a:solidFill>
              </a:rPr>
              <a:t>19-19</a:t>
            </a:r>
            <a:r>
              <a:rPr lang="ja-JP" altLang="en-US" sz="1600" dirty="0">
                <a:solidFill>
                  <a:schemeClr val="bg1"/>
                </a:solidFill>
              </a:rPr>
              <a:t>アプローズタワー</a:t>
            </a:r>
            <a:r>
              <a:rPr lang="en-US" altLang="ja-JP" sz="1600" dirty="0">
                <a:solidFill>
                  <a:schemeClr val="bg1"/>
                </a:solidFill>
              </a:rPr>
              <a:t>14</a:t>
            </a:r>
            <a:r>
              <a:rPr lang="ja-JP" altLang="en-US" sz="1600" dirty="0">
                <a:solidFill>
                  <a:schemeClr val="bg1"/>
                </a:solidFill>
              </a:rPr>
              <a:t>階</a:t>
            </a:r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問合せ： 事務局 松田紀子・金澤佑   </a:t>
            </a:r>
            <a:r>
              <a:rPr lang="en-US" altLang="ja-JP" sz="1600" dirty="0">
                <a:solidFill>
                  <a:schemeClr val="bg1"/>
                </a:solidFill>
              </a:rPr>
              <a:t>fndmntltrsig@gmail.com</a:t>
            </a: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endParaRPr lang="en-US" altLang="ja-JP" sz="300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205001" y="3440199"/>
            <a:ext cx="59337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13:30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15:10</a:t>
            </a:r>
          </a:p>
          <a:p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13:30-14:10</a:t>
            </a:r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 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14:10-14:20 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休憩</a:t>
            </a:r>
          </a:p>
          <a:p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14:20-15:00 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zh-TW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15:00-15:10</a:t>
            </a:r>
            <a:r>
              <a:rPr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zh-TW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質疑応答</a:t>
            </a:r>
            <a:endParaRPr lang="en-US" altLang="ja-JP" sz="1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「教材コーパス・入試コーパス・学習者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コーパスに見る日本人学習者の連語使用：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インプットとアウトプットの差を探る」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</a:t>
            </a:r>
            <a:r>
              <a:rPr lang="zh-CN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 慎一郎 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r>
              <a:rPr lang="zh-CN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（神戸大学）</a:t>
            </a:r>
            <a:endParaRPr lang="ja-JP" altLang="en-US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29"/>
          <p:cNvSpPr txBox="1"/>
          <p:nvPr/>
        </p:nvSpPr>
        <p:spPr>
          <a:xfrm>
            <a:off x="244550" y="6441039"/>
            <a:ext cx="74203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15:20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16:10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「日本人英語学習者のフレーズ親密度調査についての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経過報告および今後の展望」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報告者：</a:t>
            </a:r>
            <a:r>
              <a:rPr lang="en-US" altLang="ja-JP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LET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関西支部 基礎理論研究部会</a:t>
            </a:r>
            <a:r>
              <a:rPr lang="en-US" altLang="ja-JP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次プロジェクトメンバー</a:t>
            </a:r>
            <a:endParaRPr lang="en-US" altLang="ja-JP" sz="1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44550" y="5982297"/>
            <a:ext cx="7287984" cy="392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33494" y="6011742"/>
            <a:ext cx="5715772" cy="38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プロジェクト研究報告 </a:t>
            </a:r>
            <a:r>
              <a:rPr lang="en-US" altLang="ja-JP" sz="1800" dirty="0">
                <a:solidFill>
                  <a:schemeClr val="bg1"/>
                </a:solidFill>
              </a:rPr>
              <a:t>Research Project Report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31"/>
          <p:cNvSpPr txBox="1"/>
          <p:nvPr/>
        </p:nvSpPr>
        <p:spPr>
          <a:xfrm>
            <a:off x="6138781" y="2365266"/>
            <a:ext cx="205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>
                <a:ln>
                  <a:solidFill>
                    <a:srgbClr val="0070C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b="1" dirty="0">
                <a:ln>
                  <a:solidFill>
                    <a:srgbClr val="0070C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開場 </a:t>
            </a:r>
            <a:r>
              <a:rPr lang="en-US" altLang="ja-JP" sz="1600" b="1" dirty="0">
                <a:ln>
                  <a:solidFill>
                    <a:srgbClr val="0070C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13:00)</a:t>
            </a:r>
            <a:endParaRPr lang="ja-JP" altLang="en-US" sz="1600" dirty="0">
              <a:ln>
                <a:solidFill>
                  <a:srgbClr val="0070C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テキスト プレースホルダー 97" hidden="1"/>
          <p:cNvSpPr txBox="1">
            <a:spLocks/>
          </p:cNvSpPr>
          <p:nvPr/>
        </p:nvSpPr>
        <p:spPr>
          <a:xfrm>
            <a:off x="8354061" y="8609258"/>
            <a:ext cx="6084978" cy="1386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b="1" dirty="0">
                <a:solidFill>
                  <a:schemeClr val="bg2">
                    <a:lumMod val="25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 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◆◆◆ 懇親会 </a:t>
            </a:r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/ Reception 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◆◆◆</a:t>
            </a:r>
            <a:endParaRPr lang="en-US" altLang="ja-JP" sz="1600" b="1" dirty="0">
              <a:solidFill>
                <a:schemeClr val="bg2">
                  <a:lumMod val="25000"/>
                </a:schemeClr>
              </a:solidFill>
              <a:latin typeface="A-OTF 見出ゴMB31 Pr6N MB31" panose="020B0600000000000000" pitchFamily="34" charset="-128"/>
              <a:ea typeface="A-OTF 見出ゴMB31 Pr6N MB31" panose="020B06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会場：</a:t>
            </a:r>
            <a:r>
              <a:rPr lang="ja-JP" altLang="ja-JP" b="1" dirty="0">
                <a:solidFill>
                  <a:schemeClr val="bg2">
                    <a:lumMod val="25000"/>
                  </a:schemeClr>
                </a:solidFill>
              </a:rPr>
              <a:t>カフェ・パンセ</a:t>
            </a: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（甲南大学 </a:t>
            </a:r>
            <a:r>
              <a:rPr lang="en-US" altLang="ja-JP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5</a:t>
            </a: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号館</a:t>
            </a:r>
            <a:r>
              <a:rPr lang="en-US" altLang="ja-JP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1</a:t>
            </a: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階）</a:t>
            </a:r>
            <a:r>
              <a:rPr lang="en-US" altLang="ja-JP" b="1" dirty="0">
                <a:solidFill>
                  <a:schemeClr val="bg2">
                    <a:lumMod val="25000"/>
                  </a:schemeClr>
                </a:solidFill>
                <a:latin typeface="A-OTF 中ゴシックBBB Pr6N Med" panose="020B0400000000000000" pitchFamily="34" charset="-128"/>
                <a:ea typeface="A-OTF 中ゴシックBBB Pr6N Med" panose="020B0400000000000000" pitchFamily="34" charset="-128"/>
              </a:rPr>
              <a:t>18:30~20:00</a:t>
            </a:r>
          </a:p>
          <a:p>
            <a:pPr>
              <a:tabLst>
                <a:tab pos="5837238" algn="l"/>
              </a:tabLst>
            </a:pP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懇親会の事前申込をご希望の方は、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１）お名前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２）ご所属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　を明記のうえ、件名を「</a:t>
            </a:r>
            <a:r>
              <a:rPr lang="en-US" altLang="ja-JP" sz="1200" b="1" u="sng" dirty="0">
                <a:solidFill>
                  <a:schemeClr val="bg2">
                    <a:lumMod val="25000"/>
                  </a:schemeClr>
                </a:solidFill>
              </a:rPr>
              <a:t>JACET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関西支部懇親会事前申込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」とし、</a:t>
            </a:r>
            <a:r>
              <a:rPr lang="en-US" altLang="ja-JP" sz="1200" b="1" u="sng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月</a:t>
            </a:r>
            <a:r>
              <a:rPr lang="en-US" altLang="ja-JP" sz="1200" b="1" u="sng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日（</a:t>
            </a: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</a:rPr>
              <a:t>火</a:t>
            </a:r>
            <a:r>
              <a:rPr lang="ja-JP" altLang="ja-JP" sz="1200" b="1" u="sng" dirty="0">
                <a:solidFill>
                  <a:schemeClr val="bg2">
                    <a:lumMod val="25000"/>
                  </a:schemeClr>
                </a:solidFill>
              </a:rPr>
              <a:t>）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までに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</a:rPr>
              <a:t>次の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メールアドレスまでお申し込みください。申込先：宇佐美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</a:rPr>
              <a:t> &lt;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</a:rPr>
              <a:t> akiusami@mukogawa-u.ac.jp 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</a:rPr>
              <a:t>&gt;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懇親会費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</a:rPr>
              <a:t>5,000</a:t>
            </a:r>
            <a:r>
              <a:rPr lang="ja-JP" altLang="ja-JP" sz="1200" b="1" dirty="0">
                <a:solidFill>
                  <a:schemeClr val="bg2">
                    <a:lumMod val="25000"/>
                  </a:schemeClr>
                </a:solidFill>
              </a:rPr>
              <a:t>円 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（大会当日払。当日申込の場合は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</a:rPr>
              <a:t>6,000</a:t>
            </a:r>
            <a:r>
              <a:rPr lang="ja-JP" altLang="ja-JP" sz="1200" b="1" dirty="0">
                <a:solidFill>
                  <a:schemeClr val="bg2">
                    <a:lumMod val="25000"/>
                  </a:schemeClr>
                </a:solidFill>
              </a:rPr>
              <a:t>円</a:t>
            </a:r>
            <a:r>
              <a:rPr lang="ja-JP" altLang="ja-JP" sz="1200" dirty="0">
                <a:solidFill>
                  <a:schemeClr val="bg2">
                    <a:lumMod val="25000"/>
                  </a:schemeClr>
                </a:solidFill>
              </a:rPr>
              <a:t>となります。）</a:t>
            </a:r>
            <a:endParaRPr lang="en-US" altLang="ja-JP" b="1" dirty="0">
              <a:solidFill>
                <a:schemeClr val="bg2">
                  <a:lumMod val="25000"/>
                </a:schemeClr>
              </a:solidFill>
              <a:latin typeface="A-OTF 中ゴシックBBB Pr6N Med" panose="020B0400000000000000" pitchFamily="34" charset="-128"/>
              <a:ea typeface="A-OTF 中ゴシックBBB Pr6N Med" panose="020B0400000000000000" pitchFamily="34" charset="-128"/>
            </a:endParaRPr>
          </a:p>
        </p:txBody>
      </p:sp>
      <p:pic>
        <p:nvPicPr>
          <p:cNvPr id="1026" name="Picture 2" descr="C:\Users\YUKARI\Dropbox\qr20170919122603169基礎理論講演会.png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488" y="9322053"/>
            <a:ext cx="1275170" cy="12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86" y="3607268"/>
            <a:ext cx="1801536" cy="21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65638" y="8144658"/>
            <a:ext cx="72186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◇詳しくはウェブサイトをご覧ください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http://www.let-kansai.org/ 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◇参加費／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LET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会員（無料）・非会員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2,000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円・学生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◇下記アドレスまたは右の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コードからお申し込みください（先着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名）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​            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https://goo.gl/forms/35lKwmEYkiHFRmO72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r>
              <a:rPr kumimoji="1" lang="ja-JP" altLang="en-US" sz="1800" dirty="0">
                <a:solidFill>
                  <a:srgbClr val="FF0000"/>
                </a:solidFill>
              </a:rPr>
              <a:t>　　　　　　　　　　　　　　　　　　　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懇親会もぜひご参加下さい！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endParaRPr kumimoji="1" lang="en-US" altLang="ja-JP" sz="1800" dirty="0">
              <a:solidFill>
                <a:srgbClr val="FF0000"/>
              </a:solidFill>
            </a:endParaRPr>
          </a:p>
        </p:txBody>
      </p:sp>
      <p:pic>
        <p:nvPicPr>
          <p:cNvPr id="25" name="Picture 2" descr="C:\Users\YUKARI\Dropbox\qr20170919122603169基礎理論講演会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9" t="15220" r="14559" b="15220"/>
          <a:stretch/>
        </p:blipFill>
        <p:spPr bwMode="auto">
          <a:xfrm>
            <a:off x="6507126" y="8113725"/>
            <a:ext cx="1025408" cy="10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0</TotalTime>
  <Words>172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A-OTF 見出ゴMB31 Pr6N MB31</vt:lpstr>
      <vt:lpstr>A-OTF 中ゴシックBBB Pr6N Med</vt:lpstr>
      <vt:lpstr>HG正楷書体-PRO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2017-10-04T23:07:07Z</dcterms:modified>
</cp:coreProperties>
</file>