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3" r:id="rId1"/>
  </p:sldMasterIdLst>
  <p:notesMasterIdLst>
    <p:notesMasterId r:id="rId3"/>
  </p:notesMasterIdLst>
  <p:sldIdLst>
    <p:sldId id="264" r:id="rId2"/>
  </p:sldIdLst>
  <p:sldSz cx="7775575" cy="10907713"/>
  <p:notesSz cx="6797675" cy="9926638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AC3A"/>
    <a:srgbClr val="640000"/>
    <a:srgbClr val="FFC000"/>
    <a:srgbClr val="3E0000"/>
    <a:srgbClr val="B00E17"/>
    <a:srgbClr val="905A36"/>
    <a:srgbClr val="905B37"/>
    <a:srgbClr val="CC3300"/>
    <a:srgbClr val="460000"/>
    <a:srgbClr val="E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3150" y="90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49" tIns="45724" rIns="91449" bIns="4572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8056"/>
          </a:xfrm>
          <a:prstGeom prst="rect">
            <a:avLst/>
          </a:prstGeom>
        </p:spPr>
        <p:txBody>
          <a:bodyPr vert="horz" lIns="91449" tIns="45724" rIns="91449" bIns="45724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t>2017/10/5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5038" y="1239838"/>
            <a:ext cx="23876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9" tIns="45724" rIns="91449" bIns="4572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449" tIns="45724" rIns="91449" bIns="4572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586"/>
            <a:ext cx="2945659" cy="498055"/>
          </a:xfrm>
          <a:prstGeom prst="rect">
            <a:avLst/>
          </a:prstGeom>
        </p:spPr>
        <p:txBody>
          <a:bodyPr vert="horz" lIns="91449" tIns="45724" rIns="91449" bIns="4572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5" y="9428586"/>
            <a:ext cx="2945659" cy="498055"/>
          </a:xfrm>
          <a:prstGeom prst="rect">
            <a:avLst/>
          </a:prstGeom>
        </p:spPr>
        <p:txBody>
          <a:bodyPr vert="horz" lIns="91449" tIns="45724" rIns="91449" bIns="45724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71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/>
          <p:cNvSpPr/>
          <p:nvPr userDrawn="1"/>
        </p:nvSpPr>
        <p:spPr>
          <a:xfrm>
            <a:off x="0" y="0"/>
            <a:ext cx="7775575" cy="10907713"/>
          </a:xfrm>
          <a:prstGeom prst="rect">
            <a:avLst/>
          </a:prstGeom>
          <a:pattFill prst="narVert">
            <a:fgClr>
              <a:schemeClr val="bg1">
                <a:lumMod val="9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10/5/2017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10109836"/>
            <a:ext cx="262425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4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額縁 1"/>
          <p:cNvSpPr/>
          <p:nvPr/>
        </p:nvSpPr>
        <p:spPr>
          <a:xfrm>
            <a:off x="0" y="0"/>
            <a:ext cx="7775575" cy="1619250"/>
          </a:xfrm>
          <a:prstGeom prst="bevel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6" name="正方形/長方形 375"/>
          <p:cNvSpPr/>
          <p:nvPr/>
        </p:nvSpPr>
        <p:spPr>
          <a:xfrm>
            <a:off x="0" y="9670019"/>
            <a:ext cx="7775575" cy="123769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76670" y="1772703"/>
            <a:ext cx="294339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6600" b="1" dirty="0">
                <a:solidFill>
                  <a:srgbClr val="0070C0"/>
                </a:solidFill>
                <a:latin typeface="ＭＳ Ｐゴシック"/>
              </a:rPr>
              <a:t>11</a:t>
            </a:r>
            <a:r>
              <a:rPr lang="ja-JP" altLang="en-US" sz="3200" b="1" dirty="0">
                <a:solidFill>
                  <a:srgbClr val="0070C0"/>
                </a:solidFill>
                <a:latin typeface="+mj-ea"/>
                <a:ea typeface="+mj-ea"/>
              </a:rPr>
              <a:t>月</a:t>
            </a:r>
            <a:r>
              <a:rPr lang="en-US" altLang="ja-JP" sz="6600" b="1" dirty="0">
                <a:solidFill>
                  <a:srgbClr val="0070C0"/>
                </a:solidFill>
                <a:latin typeface="+mj-ea"/>
                <a:ea typeface="+mj-ea"/>
              </a:rPr>
              <a:t>11</a:t>
            </a:r>
            <a:r>
              <a:rPr lang="ja-JP" altLang="en-US" sz="3200" b="1" dirty="0">
                <a:solidFill>
                  <a:srgbClr val="0070C0"/>
                </a:solidFill>
                <a:latin typeface="+mj-ea"/>
                <a:ea typeface="+mj-ea"/>
              </a:rPr>
              <a:t>日</a:t>
            </a:r>
            <a:endParaRPr lang="ja-JP" altLang="en-US" sz="5400" b="1" dirty="0">
              <a:solidFill>
                <a:srgbClr val="0070C0"/>
              </a:solidFill>
              <a:latin typeface="+mj-ea"/>
              <a:ea typeface="+mj-ea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-1753" y="301792"/>
            <a:ext cx="7775575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800" dirty="0">
                <a:ln w="222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外国語教育メディア学会（</a:t>
            </a:r>
            <a:r>
              <a:rPr lang="en-US" altLang="ja-JP" sz="2800" dirty="0">
                <a:ln w="222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LET) </a:t>
            </a:r>
            <a:r>
              <a:rPr lang="ja-JP" altLang="en-US" sz="2800" dirty="0">
                <a:ln w="222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関西支部</a:t>
            </a:r>
            <a:endParaRPr lang="en-US" altLang="ja-JP" sz="2800" dirty="0">
              <a:ln w="222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algn="ctr"/>
            <a:r>
              <a:rPr lang="zh-TW" altLang="en-US" sz="3000" dirty="0">
                <a:ln w="222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基礎理論研究部会主催</a:t>
            </a:r>
            <a:r>
              <a:rPr lang="ja-JP" altLang="en-US" sz="3000" dirty="0">
                <a:ln w="222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 </a:t>
            </a:r>
            <a:r>
              <a:rPr lang="en-US" altLang="zh-TW" sz="3000" dirty="0">
                <a:ln w="222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2017</a:t>
            </a:r>
            <a:r>
              <a:rPr lang="zh-TW" altLang="en-US" sz="3000" dirty="0">
                <a:ln w="222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年度公開講演</a:t>
            </a:r>
            <a:endParaRPr lang="ja-JP" altLang="en-US" sz="3000" dirty="0">
              <a:ln w="222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3320129" y="1867399"/>
            <a:ext cx="50704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400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+mj-ea"/>
                <a:ea typeface="+mj-ea"/>
              </a:rPr>
              <a:t>1</a:t>
            </a:r>
            <a:r>
              <a:rPr lang="en-US" altLang="ja-JP" sz="4400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+mj-ea"/>
                <a:ea typeface="+mj-ea"/>
              </a:rPr>
              <a:t>3</a:t>
            </a:r>
            <a:r>
              <a:rPr lang="ja-JP" altLang="en-US" sz="4400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+mj-ea"/>
                <a:ea typeface="+mj-ea"/>
              </a:rPr>
              <a:t>:</a:t>
            </a:r>
            <a:r>
              <a:rPr lang="en-US" altLang="ja-JP" sz="4400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+mj-ea"/>
                <a:ea typeface="+mj-ea"/>
              </a:rPr>
              <a:t>20</a:t>
            </a:r>
            <a:r>
              <a:rPr lang="en-US" altLang="ja-JP" sz="3200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+mj-ea"/>
                <a:ea typeface="+mj-ea"/>
              </a:rPr>
              <a:t>-</a:t>
            </a:r>
            <a:r>
              <a:rPr lang="ja-JP" altLang="en-US" sz="4400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+mj-ea"/>
                <a:ea typeface="+mj-ea"/>
              </a:rPr>
              <a:t>1</a:t>
            </a:r>
            <a:r>
              <a:rPr lang="en-US" altLang="ja-JP" sz="4400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+mj-ea"/>
                <a:ea typeface="+mj-ea"/>
              </a:rPr>
              <a:t>6</a:t>
            </a:r>
            <a:r>
              <a:rPr lang="ja-JP" altLang="en-US" sz="4400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+mj-ea"/>
                <a:ea typeface="+mj-ea"/>
              </a:rPr>
              <a:t>:</a:t>
            </a:r>
            <a:r>
              <a:rPr lang="en-US" altLang="ja-JP" sz="4400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+mj-ea"/>
                <a:ea typeface="+mj-ea"/>
              </a:rPr>
              <a:t>30 </a:t>
            </a:r>
            <a:r>
              <a:rPr lang="ja-JP" altLang="en-US" sz="5400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　</a:t>
            </a:r>
          </a:p>
        </p:txBody>
      </p:sp>
      <p:sp>
        <p:nvSpPr>
          <p:cNvPr id="363" name="正方形/長方形 362"/>
          <p:cNvSpPr/>
          <p:nvPr/>
        </p:nvSpPr>
        <p:spPr>
          <a:xfrm>
            <a:off x="233494" y="3004174"/>
            <a:ext cx="7282971" cy="3796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65638" y="3014502"/>
            <a:ext cx="31609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800" dirty="0">
                <a:solidFill>
                  <a:schemeClr val="bg1"/>
                </a:solidFill>
              </a:rPr>
              <a:t>招待講演  </a:t>
            </a:r>
            <a:r>
              <a:rPr lang="en-US" altLang="ja-JP" sz="1800" dirty="0">
                <a:solidFill>
                  <a:schemeClr val="bg1"/>
                </a:solidFill>
              </a:rPr>
              <a:t>Invited Lecture</a:t>
            </a:r>
            <a:endParaRPr lang="ja-JP" altLang="en-US" sz="1800" dirty="0">
              <a:solidFill>
                <a:schemeClr val="bg1"/>
              </a:solidFill>
            </a:endParaRPr>
          </a:p>
        </p:txBody>
      </p:sp>
      <p:sp>
        <p:nvSpPr>
          <p:cNvPr id="365" name="正方形/長方形 364"/>
          <p:cNvSpPr/>
          <p:nvPr/>
        </p:nvSpPr>
        <p:spPr>
          <a:xfrm>
            <a:off x="131130" y="1640929"/>
            <a:ext cx="12073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>
                <a:solidFill>
                  <a:srgbClr val="0070C0"/>
                </a:solidFill>
                <a:latin typeface="+mj-ea"/>
                <a:ea typeface="+mj-ea"/>
              </a:rPr>
              <a:t>201７年</a:t>
            </a:r>
            <a:endParaRPr lang="ja-JP" altLang="en-US" sz="6000" b="1" dirty="0">
              <a:solidFill>
                <a:srgbClr val="0070C0"/>
              </a:solidFill>
              <a:latin typeface="+mj-ea"/>
              <a:ea typeface="+mj-ea"/>
            </a:endParaRPr>
          </a:p>
        </p:txBody>
      </p:sp>
      <p:sp>
        <p:nvSpPr>
          <p:cNvPr id="372" name="角丸四角形 371"/>
          <p:cNvSpPr/>
          <p:nvPr/>
        </p:nvSpPr>
        <p:spPr>
          <a:xfrm>
            <a:off x="2720006" y="2054145"/>
            <a:ext cx="600123" cy="63376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1" name="正方形/長方形 370"/>
          <p:cNvSpPr/>
          <p:nvPr/>
        </p:nvSpPr>
        <p:spPr>
          <a:xfrm>
            <a:off x="2597887" y="2077605"/>
            <a:ext cx="828703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+mj-ea"/>
                <a:ea typeface="+mj-ea"/>
              </a:rPr>
              <a:t>土</a:t>
            </a:r>
          </a:p>
        </p:txBody>
      </p:sp>
      <p:sp>
        <p:nvSpPr>
          <p:cNvPr id="52" name="テキスト ボックス 18"/>
          <p:cNvSpPr txBox="1"/>
          <p:nvPr/>
        </p:nvSpPr>
        <p:spPr>
          <a:xfrm>
            <a:off x="131130" y="9846898"/>
            <a:ext cx="7533798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504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9007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511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8015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518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7022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6526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6029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会場：関西学院大学 大阪梅田キャンパス </a:t>
            </a:r>
            <a:r>
              <a:rPr lang="en-US" altLang="ja-JP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1402</a:t>
            </a:r>
            <a:r>
              <a:rPr lang="ja-JP" altLang="en-US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室</a:t>
            </a:r>
            <a:endParaRPr lang="en-US" altLang="ja-JP" sz="20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ja-JP" sz="1600" dirty="0">
                <a:solidFill>
                  <a:schemeClr val="bg1"/>
                </a:solidFill>
              </a:rPr>
              <a:t>〒</a:t>
            </a:r>
            <a:r>
              <a:rPr lang="en-US" altLang="ja-JP" sz="1600" dirty="0">
                <a:solidFill>
                  <a:schemeClr val="bg1"/>
                </a:solidFill>
              </a:rPr>
              <a:t>530-0013</a:t>
            </a:r>
            <a:r>
              <a:rPr lang="ja-JP" altLang="en-US" sz="1600" dirty="0">
                <a:solidFill>
                  <a:schemeClr val="bg1"/>
                </a:solidFill>
              </a:rPr>
              <a:t> 大阪市北区茶屋町</a:t>
            </a:r>
            <a:r>
              <a:rPr lang="en-US" altLang="ja-JP" sz="1600" dirty="0">
                <a:solidFill>
                  <a:schemeClr val="bg1"/>
                </a:solidFill>
              </a:rPr>
              <a:t>19-19</a:t>
            </a:r>
            <a:r>
              <a:rPr lang="ja-JP" altLang="en-US" sz="1600" dirty="0">
                <a:solidFill>
                  <a:schemeClr val="bg1"/>
                </a:solidFill>
              </a:rPr>
              <a:t>アプローズタワー</a:t>
            </a:r>
            <a:r>
              <a:rPr lang="en-US" altLang="ja-JP" sz="1600" dirty="0">
                <a:solidFill>
                  <a:schemeClr val="bg1"/>
                </a:solidFill>
              </a:rPr>
              <a:t>14</a:t>
            </a:r>
            <a:r>
              <a:rPr lang="ja-JP" altLang="en-US" sz="1600" dirty="0">
                <a:solidFill>
                  <a:schemeClr val="bg1"/>
                </a:solidFill>
              </a:rPr>
              <a:t>階</a:t>
            </a:r>
            <a:endParaRPr lang="en-US" altLang="ja-JP" sz="1600" dirty="0">
              <a:solidFill>
                <a:schemeClr val="bg1"/>
              </a:solidFill>
            </a:endParaRPr>
          </a:p>
          <a:p>
            <a:pPr algn="ctr"/>
            <a:r>
              <a:rPr lang="ja-JP" altLang="en-US" sz="1600" dirty="0">
                <a:solidFill>
                  <a:schemeClr val="bg1"/>
                </a:solidFill>
              </a:rPr>
              <a:t>問合せ： 事務局 松田紀子・金澤佑   </a:t>
            </a:r>
            <a:r>
              <a:rPr lang="en-US" altLang="ja-JP" sz="1600" dirty="0">
                <a:solidFill>
                  <a:schemeClr val="bg1"/>
                </a:solidFill>
              </a:rPr>
              <a:t>fndmntltrsig@gmail.com</a:t>
            </a:r>
          </a:p>
          <a:p>
            <a:pPr algn="ctr"/>
            <a:endParaRPr lang="en-US" altLang="ja-JP" sz="1600" dirty="0">
              <a:solidFill>
                <a:schemeClr val="bg1"/>
              </a:solidFill>
            </a:endParaRPr>
          </a:p>
          <a:p>
            <a:pPr algn="ctr"/>
            <a:endParaRPr lang="en-US" altLang="ja-JP" sz="300" dirty="0">
              <a:solidFill>
                <a:schemeClr val="bg1"/>
              </a:solidFill>
            </a:endParaRPr>
          </a:p>
        </p:txBody>
      </p:sp>
      <p:sp>
        <p:nvSpPr>
          <p:cNvPr id="55" name="テキスト ボックス 29"/>
          <p:cNvSpPr txBox="1"/>
          <p:nvPr/>
        </p:nvSpPr>
        <p:spPr>
          <a:xfrm>
            <a:off x="205001" y="3440199"/>
            <a:ext cx="593378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504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9007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511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8015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518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7022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6526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6029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8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13:30</a:t>
            </a:r>
            <a:r>
              <a:rPr lang="ja-JP" altLang="en-US" sz="18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18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15:10</a:t>
            </a:r>
          </a:p>
          <a:p>
            <a:r>
              <a:rPr lang="ja-JP" altLang="en-US" sz="14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zh-TW" altLang="en-US" sz="14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zh-TW" sz="14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13:30-14:10</a:t>
            </a:r>
            <a:r>
              <a:rPr lang="ja-JP" altLang="en-US" sz="14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</a:t>
            </a:r>
            <a:r>
              <a:rPr lang="zh-TW" altLang="en-US" sz="14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zh-TW" sz="14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zh-TW" altLang="en-US" sz="14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部</a:t>
            </a:r>
            <a:r>
              <a:rPr lang="ja-JP" altLang="en-US" sz="14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　 </a:t>
            </a:r>
            <a:r>
              <a:rPr lang="en-US" altLang="zh-TW" sz="14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14:10-14:20  </a:t>
            </a:r>
            <a:r>
              <a:rPr lang="zh-TW" altLang="en-US" sz="14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休憩</a:t>
            </a:r>
          </a:p>
          <a:p>
            <a:r>
              <a:rPr lang="zh-TW" altLang="en-US" sz="14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</a:t>
            </a:r>
            <a:r>
              <a:rPr lang="en-US" altLang="zh-TW" sz="14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14:20-15:00  </a:t>
            </a:r>
            <a:r>
              <a:rPr lang="zh-TW" altLang="en-US" sz="14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zh-TW" sz="14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zh-TW" altLang="en-US" sz="14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部</a:t>
            </a:r>
            <a:r>
              <a:rPr lang="ja-JP" altLang="en-US" sz="14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</a:t>
            </a:r>
            <a:r>
              <a:rPr lang="zh-TW" altLang="en-US" sz="14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</a:t>
            </a:r>
            <a:r>
              <a:rPr lang="ja-JP" altLang="en-US" sz="14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zh-TW" sz="14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15:00-15:10</a:t>
            </a:r>
            <a:r>
              <a:rPr lang="ja-JP" altLang="en-US" sz="14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</a:t>
            </a:r>
            <a:r>
              <a:rPr lang="zh-TW" altLang="en-US" sz="14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質疑応答</a:t>
            </a:r>
            <a:endParaRPr lang="en-US" altLang="ja-JP" sz="1400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「教材コーパス・入試コーパス・学習者</a:t>
            </a:r>
            <a:endParaRPr lang="en-US" altLang="ja-JP" sz="20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コーパスに見る日本人学習者の連語使用：</a:t>
            </a:r>
            <a:endParaRPr lang="en-US" altLang="ja-JP" sz="20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インプットとアウトプットの差を探る」</a:t>
            </a:r>
            <a:endParaRPr lang="en-US" altLang="ja-JP" sz="20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2000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4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講師：</a:t>
            </a:r>
            <a:r>
              <a:rPr lang="zh-CN" altLang="en-US" sz="24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石川 慎一郎 </a:t>
            </a:r>
            <a:r>
              <a:rPr lang="ja-JP" altLang="en-US" sz="24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先生</a:t>
            </a:r>
            <a:r>
              <a:rPr lang="zh-CN" altLang="en-US" sz="24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（神戸大学）</a:t>
            </a:r>
            <a:endParaRPr lang="ja-JP" altLang="en-US" sz="20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7" name="テキスト ボックス 29"/>
          <p:cNvSpPr txBox="1"/>
          <p:nvPr/>
        </p:nvSpPr>
        <p:spPr>
          <a:xfrm>
            <a:off x="244550" y="6441039"/>
            <a:ext cx="7420378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504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9007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511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8015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518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7022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6526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6029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8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15:20</a:t>
            </a:r>
            <a:r>
              <a:rPr lang="ja-JP" altLang="en-US" sz="18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18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16:10</a:t>
            </a:r>
          </a:p>
          <a:p>
            <a:r>
              <a:rPr lang="ja-JP" altLang="en-US" sz="20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「日本人英語学習者のフレーズ親密度調査についての</a:t>
            </a:r>
            <a:endParaRPr lang="en-US" altLang="ja-JP" sz="20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　　　経過報告および今後の展望」</a:t>
            </a:r>
            <a:endParaRPr lang="en-US" altLang="ja-JP" sz="20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800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8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報告者：</a:t>
            </a:r>
            <a:r>
              <a:rPr lang="en-US" altLang="ja-JP" sz="18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LET</a:t>
            </a:r>
            <a:r>
              <a:rPr lang="ja-JP" altLang="en-US" sz="18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関西支部 基礎理論研究部会</a:t>
            </a:r>
            <a:r>
              <a:rPr lang="en-US" altLang="ja-JP" sz="18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8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sz="18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en-US" sz="18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次プロジェクトメンバー</a:t>
            </a:r>
            <a:endParaRPr lang="en-US" altLang="ja-JP" sz="18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244550" y="5982297"/>
            <a:ext cx="7287984" cy="3921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233494" y="6011742"/>
            <a:ext cx="5715772" cy="381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800" dirty="0">
                <a:solidFill>
                  <a:schemeClr val="bg1"/>
                </a:solidFill>
              </a:rPr>
              <a:t>プロジェクト研究報告 </a:t>
            </a:r>
            <a:r>
              <a:rPr lang="en-US" altLang="ja-JP" sz="1800" dirty="0">
                <a:solidFill>
                  <a:schemeClr val="bg1"/>
                </a:solidFill>
              </a:rPr>
              <a:t>Research Project Report</a:t>
            </a:r>
            <a:endParaRPr lang="ja-JP" altLang="en-US" sz="1800" dirty="0">
              <a:solidFill>
                <a:schemeClr val="bg1"/>
              </a:solidFill>
            </a:endParaRPr>
          </a:p>
        </p:txBody>
      </p:sp>
      <p:sp>
        <p:nvSpPr>
          <p:cNvPr id="41" name="テキスト ボックス 31"/>
          <p:cNvSpPr txBox="1"/>
          <p:nvPr/>
        </p:nvSpPr>
        <p:spPr>
          <a:xfrm>
            <a:off x="6138781" y="2365266"/>
            <a:ext cx="20575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504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9007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511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8015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518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7022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6526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6029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600" b="1" dirty="0">
                <a:ln>
                  <a:solidFill>
                    <a:srgbClr val="0070C0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600" b="1" dirty="0">
                <a:ln>
                  <a:solidFill>
                    <a:srgbClr val="0070C0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開場 </a:t>
            </a:r>
            <a:r>
              <a:rPr lang="en-US" altLang="ja-JP" sz="1600" b="1" dirty="0">
                <a:ln>
                  <a:solidFill>
                    <a:srgbClr val="0070C0"/>
                  </a:solidFill>
                </a:ln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13:00)</a:t>
            </a:r>
            <a:endParaRPr lang="ja-JP" altLang="en-US" sz="1600" dirty="0">
              <a:ln>
                <a:solidFill>
                  <a:srgbClr val="0070C0"/>
                </a:solidFill>
              </a:ln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2" name="テキスト プレースホルダー 97" hidden="1"/>
          <p:cNvSpPr txBox="1">
            <a:spLocks/>
          </p:cNvSpPr>
          <p:nvPr/>
        </p:nvSpPr>
        <p:spPr>
          <a:xfrm>
            <a:off x="8354061" y="8609258"/>
            <a:ext cx="6084978" cy="13868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kumimoji="1" sz="1400" b="0" kern="1200" baseline="0">
                <a:solidFill>
                  <a:srgbClr val="5C2A08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kumimoji="1"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800" b="1" dirty="0">
                <a:solidFill>
                  <a:schemeClr val="bg2">
                    <a:lumMod val="25000"/>
                  </a:schemeClr>
                </a:solidFill>
                <a:latin typeface="A-OTF 見出ゴMB31 Pr6N MB31" panose="020B0600000000000000" pitchFamily="34" charset="-128"/>
                <a:ea typeface="A-OTF 見出ゴMB31 Pr6N MB31" panose="020B0600000000000000" pitchFamily="34" charset="-128"/>
              </a:rPr>
              <a:t> </a:t>
            </a:r>
            <a:r>
              <a:rPr lang="ja-JP" altLang="en-US" sz="1600" b="1" dirty="0">
                <a:solidFill>
                  <a:schemeClr val="bg2">
                    <a:lumMod val="25000"/>
                  </a:schemeClr>
                </a:solidFill>
                <a:latin typeface="A-OTF 見出ゴMB31 Pr6N MB31" panose="020B0600000000000000" pitchFamily="34" charset="-128"/>
                <a:ea typeface="A-OTF 見出ゴMB31 Pr6N MB31" panose="020B0600000000000000" pitchFamily="34" charset="-128"/>
              </a:rPr>
              <a:t>◆◆◆ 懇親会 </a:t>
            </a:r>
            <a:r>
              <a:rPr lang="en-US" altLang="ja-JP" sz="1600" b="1" dirty="0">
                <a:solidFill>
                  <a:schemeClr val="bg2">
                    <a:lumMod val="25000"/>
                  </a:schemeClr>
                </a:solidFill>
                <a:latin typeface="A-OTF 見出ゴMB31 Pr6N MB31" panose="020B0600000000000000" pitchFamily="34" charset="-128"/>
                <a:ea typeface="A-OTF 見出ゴMB31 Pr6N MB31" panose="020B0600000000000000" pitchFamily="34" charset="-128"/>
              </a:rPr>
              <a:t>/ Reception </a:t>
            </a:r>
            <a:r>
              <a:rPr lang="ja-JP" altLang="en-US" sz="1600" b="1" dirty="0">
                <a:solidFill>
                  <a:schemeClr val="bg2">
                    <a:lumMod val="25000"/>
                  </a:schemeClr>
                </a:solidFill>
                <a:latin typeface="A-OTF 見出ゴMB31 Pr6N MB31" panose="020B0600000000000000" pitchFamily="34" charset="-128"/>
                <a:ea typeface="A-OTF 見出ゴMB31 Pr6N MB31" panose="020B0600000000000000" pitchFamily="34" charset="-128"/>
              </a:rPr>
              <a:t>◆◆◆</a:t>
            </a:r>
            <a:endParaRPr lang="en-US" altLang="ja-JP" sz="1600" b="1" dirty="0">
              <a:solidFill>
                <a:schemeClr val="bg2">
                  <a:lumMod val="25000"/>
                </a:schemeClr>
              </a:solidFill>
              <a:latin typeface="A-OTF 見出ゴMB31 Pr6N MB31" panose="020B0600000000000000" pitchFamily="34" charset="-128"/>
              <a:ea typeface="A-OTF 見出ゴMB31 Pr6N MB31" panose="020B0600000000000000" pitchFamily="34" charset="-128"/>
            </a:endParaRPr>
          </a:p>
          <a:p>
            <a:pPr algn="ctr">
              <a:spcBef>
                <a:spcPts val="600"/>
              </a:spcBef>
            </a:pPr>
            <a:r>
              <a:rPr lang="ja-JP" altLang="en-US" b="1" dirty="0">
                <a:solidFill>
                  <a:schemeClr val="bg2">
                    <a:lumMod val="25000"/>
                  </a:schemeClr>
                </a:solidFill>
                <a:latin typeface="A-OTF 中ゴシックBBB Pr6N Med" panose="020B0400000000000000" pitchFamily="34" charset="-128"/>
                <a:ea typeface="A-OTF 中ゴシックBBB Pr6N Med" panose="020B0400000000000000" pitchFamily="34" charset="-128"/>
              </a:rPr>
              <a:t>会場：</a:t>
            </a:r>
            <a:r>
              <a:rPr lang="ja-JP" altLang="ja-JP" b="1" dirty="0">
                <a:solidFill>
                  <a:schemeClr val="bg2">
                    <a:lumMod val="25000"/>
                  </a:schemeClr>
                </a:solidFill>
              </a:rPr>
              <a:t>カフェ・パンセ</a:t>
            </a:r>
            <a:r>
              <a:rPr lang="ja-JP" altLang="en-US" b="1" dirty="0">
                <a:solidFill>
                  <a:schemeClr val="bg2">
                    <a:lumMod val="25000"/>
                  </a:schemeClr>
                </a:solidFill>
                <a:latin typeface="A-OTF 中ゴシックBBB Pr6N Med" panose="020B0400000000000000" pitchFamily="34" charset="-128"/>
                <a:ea typeface="A-OTF 中ゴシックBBB Pr6N Med" panose="020B0400000000000000" pitchFamily="34" charset="-128"/>
              </a:rPr>
              <a:t>（甲南大学 </a:t>
            </a:r>
            <a:r>
              <a:rPr lang="en-US" altLang="ja-JP" b="1" dirty="0">
                <a:solidFill>
                  <a:schemeClr val="bg2">
                    <a:lumMod val="25000"/>
                  </a:schemeClr>
                </a:solidFill>
                <a:latin typeface="A-OTF 中ゴシックBBB Pr6N Med" panose="020B0400000000000000" pitchFamily="34" charset="-128"/>
                <a:ea typeface="A-OTF 中ゴシックBBB Pr6N Med" panose="020B0400000000000000" pitchFamily="34" charset="-128"/>
              </a:rPr>
              <a:t>5</a:t>
            </a:r>
            <a:r>
              <a:rPr lang="ja-JP" altLang="en-US" b="1" dirty="0">
                <a:solidFill>
                  <a:schemeClr val="bg2">
                    <a:lumMod val="25000"/>
                  </a:schemeClr>
                </a:solidFill>
                <a:latin typeface="A-OTF 中ゴシックBBB Pr6N Med" panose="020B0400000000000000" pitchFamily="34" charset="-128"/>
                <a:ea typeface="A-OTF 中ゴシックBBB Pr6N Med" panose="020B0400000000000000" pitchFamily="34" charset="-128"/>
              </a:rPr>
              <a:t>号館</a:t>
            </a:r>
            <a:r>
              <a:rPr lang="en-US" altLang="ja-JP" b="1" dirty="0">
                <a:solidFill>
                  <a:schemeClr val="bg2">
                    <a:lumMod val="25000"/>
                  </a:schemeClr>
                </a:solidFill>
                <a:latin typeface="A-OTF 中ゴシックBBB Pr6N Med" panose="020B0400000000000000" pitchFamily="34" charset="-128"/>
                <a:ea typeface="A-OTF 中ゴシックBBB Pr6N Med" panose="020B0400000000000000" pitchFamily="34" charset="-128"/>
              </a:rPr>
              <a:t>1</a:t>
            </a:r>
            <a:r>
              <a:rPr lang="ja-JP" altLang="en-US" b="1" dirty="0">
                <a:solidFill>
                  <a:schemeClr val="bg2">
                    <a:lumMod val="25000"/>
                  </a:schemeClr>
                </a:solidFill>
                <a:latin typeface="A-OTF 中ゴシックBBB Pr6N Med" panose="020B0400000000000000" pitchFamily="34" charset="-128"/>
                <a:ea typeface="A-OTF 中ゴシックBBB Pr6N Med" panose="020B0400000000000000" pitchFamily="34" charset="-128"/>
              </a:rPr>
              <a:t>階）</a:t>
            </a:r>
            <a:r>
              <a:rPr lang="en-US" altLang="ja-JP" b="1" dirty="0">
                <a:solidFill>
                  <a:schemeClr val="bg2">
                    <a:lumMod val="25000"/>
                  </a:schemeClr>
                </a:solidFill>
                <a:latin typeface="A-OTF 中ゴシックBBB Pr6N Med" panose="020B0400000000000000" pitchFamily="34" charset="-128"/>
                <a:ea typeface="A-OTF 中ゴシックBBB Pr6N Med" panose="020B0400000000000000" pitchFamily="34" charset="-128"/>
              </a:rPr>
              <a:t>18:30~20:00</a:t>
            </a:r>
          </a:p>
          <a:p>
            <a:pPr>
              <a:tabLst>
                <a:tab pos="5837238" algn="l"/>
              </a:tabLst>
            </a:pP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</a:rPr>
              <a:t>　</a:t>
            </a:r>
            <a:r>
              <a:rPr lang="ja-JP" altLang="ja-JP" sz="1200" dirty="0">
                <a:solidFill>
                  <a:schemeClr val="bg2">
                    <a:lumMod val="25000"/>
                  </a:schemeClr>
                </a:solidFill>
              </a:rPr>
              <a:t>懇親会の事前申込をご希望の方は、</a:t>
            </a:r>
            <a:r>
              <a:rPr lang="ja-JP" altLang="ja-JP" sz="1200" b="1" u="sng" dirty="0">
                <a:solidFill>
                  <a:schemeClr val="bg2">
                    <a:lumMod val="25000"/>
                  </a:schemeClr>
                </a:solidFill>
              </a:rPr>
              <a:t>１）お名前</a:t>
            </a:r>
            <a:r>
              <a:rPr lang="ja-JP" altLang="ja-JP" sz="1200" dirty="0">
                <a:solidFill>
                  <a:schemeClr val="bg2">
                    <a:lumMod val="25000"/>
                  </a:schemeClr>
                </a:solidFill>
              </a:rPr>
              <a:t>　</a:t>
            </a:r>
            <a:r>
              <a:rPr lang="ja-JP" altLang="ja-JP" sz="1200" b="1" u="sng" dirty="0">
                <a:solidFill>
                  <a:schemeClr val="bg2">
                    <a:lumMod val="25000"/>
                  </a:schemeClr>
                </a:solidFill>
              </a:rPr>
              <a:t>２）ご所属</a:t>
            </a:r>
            <a:r>
              <a:rPr lang="ja-JP" altLang="ja-JP" sz="1200" dirty="0">
                <a:solidFill>
                  <a:schemeClr val="bg2">
                    <a:lumMod val="25000"/>
                  </a:schemeClr>
                </a:solidFill>
              </a:rPr>
              <a:t>　を明記のうえ、件名を「</a:t>
            </a:r>
            <a:r>
              <a:rPr lang="en-US" altLang="ja-JP" sz="1200" b="1" u="sng" dirty="0">
                <a:solidFill>
                  <a:schemeClr val="bg2">
                    <a:lumMod val="25000"/>
                  </a:schemeClr>
                </a:solidFill>
              </a:rPr>
              <a:t>JACET</a:t>
            </a:r>
            <a:r>
              <a:rPr lang="ja-JP" altLang="ja-JP" sz="1200" b="1" u="sng" dirty="0">
                <a:solidFill>
                  <a:schemeClr val="bg2">
                    <a:lumMod val="25000"/>
                  </a:schemeClr>
                </a:solidFill>
              </a:rPr>
              <a:t>関西支部懇親会事前申込</a:t>
            </a:r>
            <a:r>
              <a:rPr lang="ja-JP" altLang="ja-JP" sz="1200" dirty="0">
                <a:solidFill>
                  <a:schemeClr val="bg2">
                    <a:lumMod val="25000"/>
                  </a:schemeClr>
                </a:solidFill>
              </a:rPr>
              <a:t>」とし、</a:t>
            </a:r>
            <a:r>
              <a:rPr lang="en-US" altLang="ja-JP" sz="1200" b="1" u="sng" dirty="0">
                <a:solidFill>
                  <a:schemeClr val="bg2">
                    <a:lumMod val="25000"/>
                  </a:schemeClr>
                </a:solidFill>
              </a:rPr>
              <a:t>6</a:t>
            </a:r>
            <a:r>
              <a:rPr lang="ja-JP" altLang="ja-JP" sz="1200" b="1" u="sng" dirty="0">
                <a:solidFill>
                  <a:schemeClr val="bg2">
                    <a:lumMod val="25000"/>
                  </a:schemeClr>
                </a:solidFill>
              </a:rPr>
              <a:t>月</a:t>
            </a:r>
            <a:r>
              <a:rPr lang="en-US" altLang="ja-JP" sz="1200" b="1" u="sng" dirty="0">
                <a:solidFill>
                  <a:schemeClr val="bg2">
                    <a:lumMod val="25000"/>
                  </a:schemeClr>
                </a:solidFill>
              </a:rPr>
              <a:t>6</a:t>
            </a:r>
            <a:r>
              <a:rPr lang="ja-JP" altLang="ja-JP" sz="1200" b="1" u="sng" dirty="0">
                <a:solidFill>
                  <a:schemeClr val="bg2">
                    <a:lumMod val="25000"/>
                  </a:schemeClr>
                </a:solidFill>
              </a:rPr>
              <a:t>日（</a:t>
            </a:r>
            <a:r>
              <a:rPr lang="ja-JP" altLang="en-US" sz="1200" b="1" u="sng" dirty="0">
                <a:solidFill>
                  <a:schemeClr val="bg2">
                    <a:lumMod val="25000"/>
                  </a:schemeClr>
                </a:solidFill>
              </a:rPr>
              <a:t>火</a:t>
            </a:r>
            <a:r>
              <a:rPr lang="ja-JP" altLang="ja-JP" sz="1200" b="1" u="sng" dirty="0">
                <a:solidFill>
                  <a:schemeClr val="bg2">
                    <a:lumMod val="25000"/>
                  </a:schemeClr>
                </a:solidFill>
              </a:rPr>
              <a:t>）</a:t>
            </a:r>
            <a:r>
              <a:rPr lang="ja-JP" altLang="ja-JP" sz="1200" dirty="0">
                <a:solidFill>
                  <a:schemeClr val="bg2">
                    <a:lumMod val="25000"/>
                  </a:schemeClr>
                </a:solidFill>
              </a:rPr>
              <a:t>までに</a:t>
            </a: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</a:rPr>
              <a:t>次の</a:t>
            </a:r>
            <a:r>
              <a:rPr lang="ja-JP" altLang="ja-JP" sz="1200" dirty="0">
                <a:solidFill>
                  <a:schemeClr val="bg2">
                    <a:lumMod val="25000"/>
                  </a:schemeClr>
                </a:solidFill>
              </a:rPr>
              <a:t>メールアドレスまでお申し込みください。申込先：宇佐美</a:t>
            </a:r>
            <a:r>
              <a:rPr lang="en-US" altLang="ja-JP" sz="1200" dirty="0">
                <a:solidFill>
                  <a:schemeClr val="bg2">
                    <a:lumMod val="25000"/>
                  </a:schemeClr>
                </a:solidFill>
              </a:rPr>
              <a:t> &lt;</a:t>
            </a:r>
            <a:r>
              <a:rPr lang="en-US" altLang="ja-JP" sz="1200" b="1" dirty="0">
                <a:solidFill>
                  <a:schemeClr val="bg2">
                    <a:lumMod val="25000"/>
                  </a:schemeClr>
                </a:solidFill>
              </a:rPr>
              <a:t> akiusami@mukogawa-u.ac.jp </a:t>
            </a:r>
            <a:r>
              <a:rPr lang="en-US" altLang="ja-JP" sz="1200" dirty="0">
                <a:solidFill>
                  <a:schemeClr val="bg2">
                    <a:lumMod val="25000"/>
                  </a:schemeClr>
                </a:solidFill>
              </a:rPr>
              <a:t>&gt;</a:t>
            </a: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</a:rPr>
              <a:t>　</a:t>
            </a:r>
            <a:r>
              <a:rPr lang="ja-JP" altLang="ja-JP" sz="1200" dirty="0">
                <a:solidFill>
                  <a:schemeClr val="bg2">
                    <a:lumMod val="25000"/>
                  </a:schemeClr>
                </a:solidFill>
              </a:rPr>
              <a:t>懇親会費</a:t>
            </a:r>
            <a:r>
              <a:rPr lang="en-US" altLang="ja-JP" sz="1200" dirty="0">
                <a:solidFill>
                  <a:schemeClr val="bg2">
                    <a:lumMod val="25000"/>
                  </a:schemeClr>
                </a:solidFill>
              </a:rPr>
              <a:t>:</a:t>
            </a:r>
            <a:r>
              <a:rPr lang="ja-JP" altLang="ja-JP" sz="1200" dirty="0">
                <a:solidFill>
                  <a:schemeClr val="bg2">
                    <a:lumMod val="25000"/>
                  </a:schemeClr>
                </a:solidFill>
              </a:rPr>
              <a:t>　</a:t>
            </a:r>
            <a:r>
              <a:rPr lang="en-US" altLang="ja-JP" sz="1200" b="1" dirty="0">
                <a:solidFill>
                  <a:schemeClr val="bg2">
                    <a:lumMod val="25000"/>
                  </a:schemeClr>
                </a:solidFill>
              </a:rPr>
              <a:t>5,000</a:t>
            </a:r>
            <a:r>
              <a:rPr lang="ja-JP" altLang="ja-JP" sz="1200" b="1" dirty="0">
                <a:solidFill>
                  <a:schemeClr val="bg2">
                    <a:lumMod val="25000"/>
                  </a:schemeClr>
                </a:solidFill>
              </a:rPr>
              <a:t>円 </a:t>
            </a:r>
            <a:r>
              <a:rPr lang="ja-JP" altLang="ja-JP" sz="1200" dirty="0">
                <a:solidFill>
                  <a:schemeClr val="bg2">
                    <a:lumMod val="25000"/>
                  </a:schemeClr>
                </a:solidFill>
              </a:rPr>
              <a:t>（大会当日払。当日申込の場合は</a:t>
            </a:r>
            <a:r>
              <a:rPr lang="en-US" altLang="ja-JP" sz="1200" b="1" dirty="0">
                <a:solidFill>
                  <a:schemeClr val="bg2">
                    <a:lumMod val="25000"/>
                  </a:schemeClr>
                </a:solidFill>
              </a:rPr>
              <a:t>6,000</a:t>
            </a:r>
            <a:r>
              <a:rPr lang="ja-JP" altLang="ja-JP" sz="1200" b="1" dirty="0">
                <a:solidFill>
                  <a:schemeClr val="bg2">
                    <a:lumMod val="25000"/>
                  </a:schemeClr>
                </a:solidFill>
              </a:rPr>
              <a:t>円</a:t>
            </a:r>
            <a:r>
              <a:rPr lang="ja-JP" altLang="ja-JP" sz="1200" dirty="0">
                <a:solidFill>
                  <a:schemeClr val="bg2">
                    <a:lumMod val="25000"/>
                  </a:schemeClr>
                </a:solidFill>
              </a:rPr>
              <a:t>となります。）</a:t>
            </a:r>
            <a:endParaRPr lang="en-US" altLang="ja-JP" b="1" dirty="0">
              <a:solidFill>
                <a:schemeClr val="bg2">
                  <a:lumMod val="25000"/>
                </a:schemeClr>
              </a:solidFill>
              <a:latin typeface="A-OTF 中ゴシックBBB Pr6N Med" panose="020B0400000000000000" pitchFamily="34" charset="-128"/>
              <a:ea typeface="A-OTF 中ゴシックBBB Pr6N Med" panose="020B0400000000000000" pitchFamily="34" charset="-128"/>
            </a:endParaRPr>
          </a:p>
        </p:txBody>
      </p:sp>
      <p:pic>
        <p:nvPicPr>
          <p:cNvPr id="1026" name="Picture 2" descr="C:\Users\YUKARI\Dropbox\qr20170919122603169基礎理論講演会.png" hidden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488" y="9322053"/>
            <a:ext cx="1275170" cy="1275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2786" y="3607268"/>
            <a:ext cx="1801536" cy="218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テキスト ボックス 2"/>
          <p:cNvSpPr txBox="1"/>
          <p:nvPr/>
        </p:nvSpPr>
        <p:spPr>
          <a:xfrm>
            <a:off x="265638" y="8144658"/>
            <a:ext cx="7218684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◇詳しくはウェブサイトをご覧ください 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http://www.let-kansai.org/ </a:t>
            </a: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◇参加費／ 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LET 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会員（無料）・非会員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一般 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2,000 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円・学生 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1,000 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 </a:t>
            </a: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◇下記アドレスまたは右の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QR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コードからお申し込みください（先着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名）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  ​             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https://goo.gl/forms/35lKwmEYkiHFRmO72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r>
              <a:rPr kumimoji="1" lang="ja-JP" altLang="en-US" sz="1800" dirty="0">
                <a:solidFill>
                  <a:srgbClr val="FF0000"/>
                </a:solidFill>
              </a:rPr>
              <a:t>　　　　　　　　　　　　　　　　　　　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懇親会もぜひご参加下さい！</a:t>
            </a:r>
            <a:r>
              <a:rPr kumimoji="1"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endParaRPr kumimoji="1" lang="en-US" altLang="ja-JP" sz="1800" dirty="0">
              <a:solidFill>
                <a:srgbClr val="FF0000"/>
              </a:solidFill>
            </a:endParaRPr>
          </a:p>
        </p:txBody>
      </p:sp>
      <p:pic>
        <p:nvPicPr>
          <p:cNvPr id="25" name="Picture 2" descr="C:\Users\YUKARI\Dropbox\qr20170919122603169基礎理論講演会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59" t="15220" r="14559" b="15220"/>
          <a:stretch/>
        </p:blipFill>
        <p:spPr bwMode="auto">
          <a:xfrm>
            <a:off x="6507126" y="8113725"/>
            <a:ext cx="1025408" cy="1006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6845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青緑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1.pptx" id="{D8CEF92E-E621-4889-A2C4-D44EA4896D94}" vid="{7BA0B976-7AA0-4750-86DE-53A6EBAC7E7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TM03457496[[fn=視差]]</Template>
  <TotalTime>0</TotalTime>
  <Words>172</Words>
  <Application>Microsoft Office PowerPoint</Application>
  <PresentationFormat>ユーザー設定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A-OTF 見出ゴMB31 Pr6N MB31</vt:lpstr>
      <vt:lpstr>A-OTF 中ゴシックBBB Pr6N Med</vt:lpstr>
      <vt:lpstr>HG正楷書体-PRO</vt:lpstr>
      <vt:lpstr>ＭＳ Ｐゴシック</vt:lpstr>
      <vt:lpstr>メイリオ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2014-07-29T05:44:25Z</dcterms:created>
  <dcterms:modified xsi:type="dcterms:W3CDTF">2017-10-04T23:07:07Z</dcterms:modified>
</cp:coreProperties>
</file>